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sldIdLst>
    <p:sldId id="256" r:id="rId10"/>
    <p:sldId id="257" r:id="rId11"/>
    <p:sldId id="258" r:id="rId12"/>
    <p:sldId id="259" r:id="rId13"/>
    <p:sldId id="260" r:id="rId9"/>
    <p:sldId id="261" r:id="rId8"/>
    <p:sldId id="262" r:id="rId7"/>
    <p:sldId id="263" r:id="rId6"/>
    <p:sldId id="264" r:id="rId5"/>
    <p:sldId id="265" r:id="rId19"/>
    <p:sldId id="266" r:id="rId20"/>
    <p:sldId id="267" r:id="rId21"/>
    <p:sldId id="268" r:id="rId22"/>
    <p:sldId id="269" r:id="rId23"/>
    <p:sldId id="27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154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4995" autoAdjust="0"/>
    <p:restoredTop sz="95677"/>
  </p:normalViewPr>
  <p:slideViewPr>
    <p:cSldViewPr snapToGrid="0" snapToObjects="1">
      <p:cViewPr varScale="1">
        <p:scale>
          <a:sx n="108" d="100"/>
          <a:sy n="108" d="100"/>
        </p:scale>
        <p:origin x="63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9.xml"/><Relationship Id="rId6" Type="http://schemas.openxmlformats.org/officeDocument/2006/relationships/slide" Target="slides/slide8.xml"/><Relationship Id="rId7" Type="http://schemas.openxmlformats.org/officeDocument/2006/relationships/slide" Target="slides/slide7.xml"/><Relationship Id="rId8" Type="http://schemas.openxmlformats.org/officeDocument/2006/relationships/slide" Target="slides/slide6.xml"/><Relationship Id="rId9" Type="http://schemas.openxmlformats.org/officeDocument/2006/relationships/slide" Target="slides/slide5.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s>
</file>

<file path=ppt/media/image1.jpg>
</file>

<file path=ppt/media/image2.jpg>
</file>

<file path=ppt/media/image3.jp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F89F65-1DCB-9845-990C-CDC44DE929FA}" type="datetimeFigureOut">
              <a:rPr lang="en-US" smtClean="0"/>
              <a:t>7/12/2025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44321E-DC9E-9042-8ACD-8652D64133CE}" type="slidenum">
              <a:rPr lang="en-US" smtClean="0"/>
              <a:t>‹#›</a:t>
            </a:fld>
            <a:endParaRPr lang="en-US" dirty="0"/>
          </a:p>
        </p:txBody>
      </p:sp>
    </p:spTree>
    <p:extLst>
      <p:ext uri="{BB962C8B-B14F-4D97-AF65-F5344CB8AC3E}">
        <p14:creationId xmlns:p14="http://schemas.microsoft.com/office/powerpoint/2010/main" val="1497031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tro Slide (Center Title + Sub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663687"/>
            <a:ext cx="9144000" cy="1434101"/>
          </a:xfrm>
          <a:prstGeom prst="rect">
            <a:avLst/>
          </a:prstGeo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4361935"/>
            <a:ext cx="9144000" cy="1136822"/>
          </a:xfrm>
          <a:prstGeom prst="rect">
            <a:avLst/>
          </a:prstGeom>
        </p:spPr>
        <p:txBody>
          <a:bodyPr/>
          <a:lstStyle>
            <a:lvl1pPr marL="0" indent="0" algn="ctr">
              <a:buNone/>
              <a:defRPr sz="2400">
                <a:solidFill>
                  <a:schemeClr val="bg1">
                    <a:lumMod val="6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6727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Title + Body Objec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31378" y="541061"/>
            <a:ext cx="9450859" cy="722270"/>
          </a:xfrm>
          <a:prstGeom prst="rect">
            <a:avLst/>
          </a:prstGeom>
        </p:spPr>
        <p:txBody>
          <a:bodyPr/>
          <a:lstStyle>
            <a:lvl1pPr>
              <a:defRPr sz="4400" b="1"/>
            </a:lvl1pPr>
          </a:lstStyle>
          <a:p>
            <a:r>
              <a:rPr lang="en-US" dirty="0"/>
              <a:t>Click to edit Master title style</a:t>
            </a:r>
          </a:p>
        </p:txBody>
      </p:sp>
      <p:sp>
        <p:nvSpPr>
          <p:cNvPr id="3" name="Content Placeholder 2"/>
          <p:cNvSpPr>
            <a:spLocks noGrp="1"/>
          </p:cNvSpPr>
          <p:nvPr>
            <p:ph idx="1"/>
          </p:nvPr>
        </p:nvSpPr>
        <p:spPr>
          <a:xfrm>
            <a:off x="781879" y="1669774"/>
            <a:ext cx="10628242" cy="4647165"/>
          </a:xfrm>
          <a:prstGeom prst="rect">
            <a:avLst/>
          </a:prstGeom>
        </p:spPr>
        <p:txBody>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9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Column (Title + Body Object Left + Body Object R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590261"/>
            <a:ext cx="5181600" cy="4586702"/>
          </a:xfrm>
          <a:prstGeom prst="rect">
            <a:avLst/>
          </a:prstGeom>
        </p:spPr>
        <p:txBody>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590261"/>
            <a:ext cx="5181600" cy="458670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532402B5-8ED1-23D7-693C-F0CC091C92B7}"/>
              </a:ext>
            </a:extLst>
          </p:cNvPr>
          <p:cNvSpPr>
            <a:spLocks noGrp="1"/>
          </p:cNvSpPr>
          <p:nvPr>
            <p:ph type="title"/>
          </p:nvPr>
        </p:nvSpPr>
        <p:spPr>
          <a:xfrm>
            <a:off x="2531379" y="541061"/>
            <a:ext cx="9240412" cy="722270"/>
          </a:xfrm>
          <a:prstGeom prst="rect">
            <a:avLst/>
          </a:prstGeom>
        </p:spPr>
        <p:txBody>
          <a:bodyPr/>
          <a:lstStyle>
            <a:lvl1pPr>
              <a:defRPr sz="4400" b="1"/>
            </a:lvl1pPr>
          </a:lstStyle>
          <a:p>
            <a:r>
              <a:rPr lang="en-US" dirty="0"/>
              <a:t>Click to edit Master title style</a:t>
            </a:r>
          </a:p>
        </p:txBody>
      </p:sp>
    </p:spTree>
    <p:extLst>
      <p:ext uri="{BB962C8B-B14F-4D97-AF65-F5344CB8AC3E}">
        <p14:creationId xmlns:p14="http://schemas.microsoft.com/office/powerpoint/2010/main" val="2379876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ild Slide (Title + Subtitle + Body Objec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31378" y="541061"/>
            <a:ext cx="9450859" cy="722270"/>
          </a:xfrm>
          <a:prstGeom prst="rect">
            <a:avLst/>
          </a:prstGeom>
        </p:spPr>
        <p:txBody>
          <a:bodyPr/>
          <a:lstStyle>
            <a:lvl1pPr>
              <a:defRPr sz="4400" b="1"/>
            </a:lvl1pPr>
          </a:lstStyle>
          <a:p>
            <a:r>
              <a:rPr lang="en-US" dirty="0"/>
              <a:t>Click to edit Master title style</a:t>
            </a:r>
          </a:p>
        </p:txBody>
      </p:sp>
      <p:sp>
        <p:nvSpPr>
          <p:cNvPr id="3" name="Content Placeholder 2"/>
          <p:cNvSpPr>
            <a:spLocks noGrp="1"/>
          </p:cNvSpPr>
          <p:nvPr>
            <p:ph idx="1"/>
          </p:nvPr>
        </p:nvSpPr>
        <p:spPr>
          <a:xfrm>
            <a:off x="781879" y="1669774"/>
            <a:ext cx="10628242" cy="4647165"/>
          </a:xfrm>
          <a:prstGeom prst="rect">
            <a:avLst/>
          </a:prstGeo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5">
            <a:extLst>
              <a:ext uri="{FF2B5EF4-FFF2-40B4-BE49-F238E27FC236}">
                <a16:creationId xmlns:a16="http://schemas.microsoft.com/office/drawing/2014/main" id="{9C635655-896A-7922-F574-3207EFD0816B}"/>
              </a:ext>
            </a:extLst>
          </p:cNvPr>
          <p:cNvSpPr>
            <a:spLocks noGrp="1"/>
          </p:cNvSpPr>
          <p:nvPr>
            <p:ph type="body" sz="quarter" idx="11" hasCustomPrompt="1"/>
          </p:nvPr>
        </p:nvSpPr>
        <p:spPr>
          <a:xfrm>
            <a:off x="781879" y="1280021"/>
            <a:ext cx="10628242" cy="373062"/>
          </a:xfrm>
          <a:prstGeom prst="rect">
            <a:avLst/>
          </a:prstGeom>
        </p:spPr>
        <p:txBody>
          <a:bodyPr/>
          <a:lstStyle>
            <a:lvl1pPr marL="0" indent="0" algn="ctr">
              <a:buNone/>
              <a:defRPr lang="en-US" sz="2400" b="1" kern="1200" dirty="0">
                <a:solidFill>
                  <a:srgbClr val="001548"/>
                </a:solidFill>
                <a:latin typeface="+mn-lt"/>
                <a:ea typeface="+mn-ea"/>
                <a:cs typeface="+mn-cs"/>
              </a:defRPr>
            </a:lvl1pPr>
          </a:lstStyle>
          <a:p>
            <a:pPr lvl="0"/>
            <a:r>
              <a:rPr lang="en-US" dirty="0"/>
              <a:t>Subheading</a:t>
            </a:r>
          </a:p>
        </p:txBody>
      </p:sp>
    </p:spTree>
    <p:extLst>
      <p:ext uri="{BB962C8B-B14F-4D97-AF65-F5344CB8AC3E}">
        <p14:creationId xmlns:p14="http://schemas.microsoft.com/office/powerpoint/2010/main" val="40870665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Column Child (Title + Subtitle + Body Object Left + Body Object R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31378" y="541061"/>
            <a:ext cx="9450859" cy="722270"/>
          </a:xfrm>
          <a:prstGeom prst="rect">
            <a:avLst/>
          </a:prstGeom>
        </p:spPr>
        <p:txBody>
          <a:bodyPr/>
          <a:lstStyle>
            <a:lvl1pPr>
              <a:defRPr sz="4400" b="1"/>
            </a:lvl1pPr>
          </a:lstStyle>
          <a:p>
            <a:r>
              <a:rPr lang="en-US" dirty="0"/>
              <a:t>Click to edit Master title style</a:t>
            </a:r>
          </a:p>
        </p:txBody>
      </p:sp>
      <p:sp>
        <p:nvSpPr>
          <p:cNvPr id="3" name="Content Placeholder 2"/>
          <p:cNvSpPr>
            <a:spLocks noGrp="1"/>
          </p:cNvSpPr>
          <p:nvPr>
            <p:ph idx="1"/>
          </p:nvPr>
        </p:nvSpPr>
        <p:spPr>
          <a:xfrm>
            <a:off x="781879" y="1669774"/>
            <a:ext cx="5086261" cy="4647165"/>
          </a:xfrm>
          <a:prstGeom prst="rect">
            <a:avLst/>
          </a:prstGeo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5">
            <a:extLst>
              <a:ext uri="{FF2B5EF4-FFF2-40B4-BE49-F238E27FC236}">
                <a16:creationId xmlns:a16="http://schemas.microsoft.com/office/drawing/2014/main" id="{9C635655-896A-7922-F574-3207EFD0816B}"/>
              </a:ext>
            </a:extLst>
          </p:cNvPr>
          <p:cNvSpPr>
            <a:spLocks noGrp="1"/>
          </p:cNvSpPr>
          <p:nvPr>
            <p:ph type="body" sz="quarter" idx="11" hasCustomPrompt="1"/>
          </p:nvPr>
        </p:nvSpPr>
        <p:spPr>
          <a:xfrm>
            <a:off x="781879" y="1280021"/>
            <a:ext cx="10628242" cy="373062"/>
          </a:xfrm>
          <a:prstGeom prst="rect">
            <a:avLst/>
          </a:prstGeom>
        </p:spPr>
        <p:txBody>
          <a:bodyPr/>
          <a:lstStyle>
            <a:lvl1pPr marL="0" indent="0" algn="ctr">
              <a:buNone/>
              <a:defRPr lang="en-US" sz="2400" b="1" kern="1200" dirty="0">
                <a:solidFill>
                  <a:srgbClr val="001548"/>
                </a:solidFill>
                <a:latin typeface="+mn-lt"/>
                <a:ea typeface="+mn-ea"/>
                <a:cs typeface="+mn-cs"/>
              </a:defRPr>
            </a:lvl1pPr>
          </a:lstStyle>
          <a:p>
            <a:pPr lvl="0"/>
            <a:r>
              <a:rPr lang="en-US" dirty="0"/>
              <a:t>Subheading</a:t>
            </a:r>
          </a:p>
        </p:txBody>
      </p:sp>
      <p:sp>
        <p:nvSpPr>
          <p:cNvPr id="5" name="Content Placeholder 2">
            <a:extLst>
              <a:ext uri="{FF2B5EF4-FFF2-40B4-BE49-F238E27FC236}">
                <a16:creationId xmlns:a16="http://schemas.microsoft.com/office/drawing/2014/main" id="{C8F66849-A184-2ECA-A264-EACD4EDD545F}"/>
              </a:ext>
            </a:extLst>
          </p:cNvPr>
          <p:cNvSpPr>
            <a:spLocks noGrp="1"/>
          </p:cNvSpPr>
          <p:nvPr>
            <p:ph idx="12"/>
          </p:nvPr>
        </p:nvSpPr>
        <p:spPr>
          <a:xfrm>
            <a:off x="6096000" y="1672026"/>
            <a:ext cx="5314121" cy="4647165"/>
          </a:xfrm>
          <a:prstGeom prst="rect">
            <a:avLst/>
          </a:prstGeo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5296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General Interactive (Title + Body Objec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75861" y="2001837"/>
            <a:ext cx="10840278"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11A58ACD-DE6C-79A7-DACD-783633B5E4AA}"/>
              </a:ext>
            </a:extLst>
          </p:cNvPr>
          <p:cNvSpPr>
            <a:spLocks noGrp="1"/>
          </p:cNvSpPr>
          <p:nvPr>
            <p:ph type="title"/>
          </p:nvPr>
        </p:nvSpPr>
        <p:spPr>
          <a:xfrm>
            <a:off x="675861" y="1150661"/>
            <a:ext cx="10840277" cy="722270"/>
          </a:xfrm>
          <a:prstGeom prst="rect">
            <a:avLst/>
          </a:prstGeom>
        </p:spPr>
        <p:txBody>
          <a:bodyPr/>
          <a:lstStyle>
            <a:lvl1pPr algn="ctr">
              <a:defRPr sz="4400" b="1">
                <a:solidFill>
                  <a:srgbClr val="001548"/>
                </a:solidFill>
              </a:defRPr>
            </a:lvl1pPr>
          </a:lstStyle>
          <a:p>
            <a:r>
              <a:rPr lang="en-US" dirty="0"/>
              <a:t>Click to edit Master title style</a:t>
            </a:r>
          </a:p>
        </p:txBody>
      </p:sp>
    </p:spTree>
    <p:extLst>
      <p:ext uri="{BB962C8B-B14F-4D97-AF65-F5344CB8AC3E}">
        <p14:creationId xmlns:p14="http://schemas.microsoft.com/office/powerpoint/2010/main" val="1153950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Column Stacked Interactive (Title + Subtitle + Body L/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75861" y="2001837"/>
            <a:ext cx="5174523"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11A58ACD-DE6C-79A7-DACD-783633B5E4AA}"/>
              </a:ext>
            </a:extLst>
          </p:cNvPr>
          <p:cNvSpPr>
            <a:spLocks noGrp="1"/>
          </p:cNvSpPr>
          <p:nvPr>
            <p:ph type="title"/>
          </p:nvPr>
        </p:nvSpPr>
        <p:spPr>
          <a:xfrm>
            <a:off x="675861" y="1150661"/>
            <a:ext cx="10840277" cy="722270"/>
          </a:xfrm>
          <a:prstGeom prst="rect">
            <a:avLst/>
          </a:prstGeom>
        </p:spPr>
        <p:txBody>
          <a:bodyPr/>
          <a:lstStyle>
            <a:lvl1pPr algn="ctr">
              <a:defRPr sz="4400" b="1">
                <a:solidFill>
                  <a:srgbClr val="001548"/>
                </a:solidFill>
              </a:defRPr>
            </a:lvl1pPr>
          </a:lstStyle>
          <a:p>
            <a:r>
              <a:rPr lang="en-US" dirty="0"/>
              <a:t>Click to edit Master title style</a:t>
            </a:r>
          </a:p>
        </p:txBody>
      </p:sp>
      <p:sp>
        <p:nvSpPr>
          <p:cNvPr id="4" name="Content Placeholder 2">
            <a:extLst>
              <a:ext uri="{FF2B5EF4-FFF2-40B4-BE49-F238E27FC236}">
                <a16:creationId xmlns:a16="http://schemas.microsoft.com/office/drawing/2014/main" id="{D9CD3AC7-FD20-ED88-6244-AE510C81A007}"/>
              </a:ext>
            </a:extLst>
          </p:cNvPr>
          <p:cNvSpPr>
            <a:spLocks noGrp="1"/>
          </p:cNvSpPr>
          <p:nvPr>
            <p:ph idx="10"/>
          </p:nvPr>
        </p:nvSpPr>
        <p:spPr>
          <a:xfrm>
            <a:off x="6095999" y="2007678"/>
            <a:ext cx="5572539"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874864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Divider (Centere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91478" y="3118591"/>
            <a:ext cx="9409044" cy="620818"/>
          </a:xfrm>
          <a:prstGeom prst="rect">
            <a:avLst/>
          </a:prstGeom>
        </p:spPr>
        <p:txBody>
          <a:bodyPr anchor="t">
            <a:noAutofit/>
          </a:bodyPr>
          <a:lstStyle>
            <a:lvl1pPr algn="ctr">
              <a:defRPr sz="4400" b="1"/>
            </a:lvl1pPr>
          </a:lstStyle>
          <a:p>
            <a:r>
              <a:rPr lang="en-US"/>
              <a:t>Click to edit Master title style</a:t>
            </a:r>
            <a:endParaRPr lang="en-US" dirty="0"/>
          </a:p>
        </p:txBody>
      </p:sp>
    </p:spTree>
    <p:extLst>
      <p:ext uri="{BB962C8B-B14F-4D97-AF65-F5344CB8AC3E}">
        <p14:creationId xmlns:p14="http://schemas.microsoft.com/office/powerpoint/2010/main" val="9998909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losing Slide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F5E50A66-0D67-E948-9997-3448F77F61BC}"/>
              </a:ext>
            </a:extLst>
          </p:cNvPr>
          <p:cNvSpPr txBox="1">
            <a:spLocks/>
          </p:cNvSpPr>
          <p:nvPr userDrawn="1"/>
        </p:nvSpPr>
        <p:spPr>
          <a:xfrm>
            <a:off x="3391097" y="4596599"/>
            <a:ext cx="6822747" cy="72340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600" kern="1200">
                <a:solidFill>
                  <a:schemeClr val="bg1"/>
                </a:solidFill>
                <a:latin typeface="+mj-lt"/>
                <a:ea typeface="+mj-ea"/>
                <a:cs typeface="+mj-cs"/>
              </a:defRPr>
            </a:lvl1pPr>
          </a:lstStyle>
          <a:p>
            <a:pPr algn="ctr"/>
            <a:r>
              <a:rPr lang="en-US" sz="4400" b="1" dirty="0"/>
              <a:t>Click to edit Master title style</a:t>
            </a:r>
          </a:p>
        </p:txBody>
      </p:sp>
    </p:spTree>
    <p:extLst>
      <p:ext uri="{BB962C8B-B14F-4D97-AF65-F5344CB8AC3E}">
        <p14:creationId xmlns:p14="http://schemas.microsoft.com/office/powerpoint/2010/main" val="386595787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1"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3" r:id="rId3"/>
    <p:sldLayoutId id="2147483658" r:id="rId4"/>
    <p:sldLayoutId id="2147483659" r:id="rId5"/>
    <p:sldLayoutId id="2147483654" r:id="rId6"/>
    <p:sldLayoutId id="2147483657" r:id="rId7"/>
    <p:sldLayoutId id="2147483651" r:id="rId8"/>
    <p:sldLayoutId id="2147483656" r:id="rId9"/>
  </p:sldLayoutIdLst>
  <p:txStyles>
    <p:titleStyle>
      <a:lvl1pPr algn="l" defTabSz="914400" rtl="0" eaLnBrk="1" latinLnBrk="0" hangingPunct="1">
        <a:lnSpc>
          <a:spcPct val="90000"/>
        </a:lnSpc>
        <a:spcBef>
          <a:spcPct val="0"/>
        </a:spcBef>
        <a:buNone/>
        <a:defRPr sz="36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rgbClr val="001548"/>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1548"/>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1548"/>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1548"/>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1548"/>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Week 1, Lecture 4</a:t>
            </a:r>
          </a:p>
        </p:txBody>
      </p:sp>
      <p:sp>
        <p:nvSpPr>
          <p:cNvPr id="3" name="Content Placeholder 2"/>
          <p:cNvSpPr>
            <a:spLocks noGrp="1"/>
          </p:cNvSpPr>
          <p:nvPr>
            <p:ph idx="1"/>
          </p:nvPr>
        </p:nvSpPr>
        <p:spPr/>
        <p:txBody>
          <a:bodyPr/>
          <a:lstStyle/>
          <a:p>
            <a:pPr/>
            <a:r>
              <a:t>Digital Forensic (ICT312)</a:t>
            </a:r>
          </a:p>
          <a:p>
            <a:pPr/>
            <a:r>
              <a:t>Understanding the Digital Forensics Profession and Investigations.</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Let's Apply This!</a:t>
            </a:r>
          </a:p>
        </p:txBody>
      </p:sp>
      <p:sp>
        <p:nvSpPr>
          <p:cNvPr id="3" name="Content Placeholder 2"/>
          <p:cNvSpPr>
            <a:spLocks noGrp="1"/>
          </p:cNvSpPr>
          <p:nvPr>
            <p:ph idx="1"/>
          </p:nvPr>
        </p:nvSpPr>
        <p:spPr/>
        <p:txBody>
          <a:bodyPr/>
          <a:lstStyle/>
          <a:p>
            <a:pPr/>
            <a:r>
              <a:t>Which of the following is a key step in taking a systematic approach to a digital investigation?</a:t>
            </a:r>
          </a:p>
          <a:p>
            <a:pPr/>
            <a:r>
              <a:t>A) Skipping the initial assessment to save time</a:t>
            </a:r>
          </a:p>
          <a:p>
            <a:pPr/>
            <a:r>
              <a:t>B) Creating a detailed checklist of steps and estimated time for each step</a:t>
            </a:r>
          </a:p>
          <a:p>
            <a:pPr/>
            <a:r>
              <a:t>C) Ignoring the risks associated with the case</a:t>
            </a:r>
          </a:p>
          <a:p>
            <a:pPr/>
            <a:r>
              <a:t>D) Not preparing a contingency plan for unexpected issues</a:t>
            </a:r>
          </a:p>
          <a:p>
            <a:pPr/>
            <a:r>
              <a:t>Correct Answer: B</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Assessing the Case</a:t>
            </a:r>
          </a:p>
        </p:txBody>
      </p:sp>
      <p:sp>
        <p:nvSpPr>
          <p:cNvPr id="3" name="Content Placeholder 2"/>
          <p:cNvSpPr>
            <a:spLocks noGrp="1"/>
          </p:cNvSpPr>
          <p:nvPr>
            <p:ph idx="1"/>
          </p:nvPr>
        </p:nvSpPr>
        <p:spPr/>
        <p:txBody>
          <a:bodyPr/>
          <a:lstStyle/>
          <a:p>
            <a:pPr/>
            <a:r>
              <a:t>Identify case requirements by determining the type of case being investigated.</a:t>
            </a:r>
          </a:p>
          <a:p>
            <a:pPr/>
            <a:r>
              <a:t>Outline case details systematically, including nature of the case, type of evidence, and location of evidence.</a:t>
            </a:r>
          </a:p>
          <a:p>
            <a:pPr/>
            <a:r>
              <a:t>Situation: Employee abuse of company resources.</a:t>
            </a:r>
          </a:p>
          <a:p>
            <a:pPr/>
            <a:r>
              <a:t>Nature of the case: Side business conducted on company computer.</a:t>
            </a:r>
          </a:p>
          <a:p>
            <a:pPr/>
            <a:r>
              <a:t>Specifics of the case: Employee reportedly conducting a side business using company computers, registering domain names for clients and setting up websites at local ISPs.</a:t>
            </a:r>
          </a:p>
          <a:p>
            <a:pPr/>
            <a:r>
              <a:t>Co-workers complained about excessive time spent on personal business and neglecting assigned duties.</a:t>
            </a:r>
          </a:p>
          <a:p>
            <a:pPr/>
            <a:r>
              <a:t>Company policy: All company-owned digital assets are subject to inspection by management at any time.</a:t>
            </a:r>
          </a:p>
          <a:p>
            <a:pPr/>
            <a:r>
              <a:t>Employees have no expectation of privacy when using company computer systems.</a:t>
            </a:r>
          </a:p>
          <a:p>
            <a:pPr/>
            <a:r>
              <a:t>Type of evidence: Small-capacity USB drive connected to a company computer.</a:t>
            </a:r>
          </a:p>
          <a:p>
            <a:pPr/>
            <a:r>
              <a:t>Known disk format: NTFS.</a:t>
            </a:r>
          </a:p>
          <a:p>
            <a:pPr/>
            <a:r>
              <a:t>Location of evidence: One USB drive recovered from the employee’s assigned computer.</a:t>
            </a:r>
          </a:p>
          <a:p>
            <a:pPr/>
            <a:r>
              <a:t>Case requirements: Determine if the employee was conducting a side business using company resources.</a:t>
            </a:r>
          </a:p>
          <a:p>
            <a:pPr/>
            <a:r>
              <a:t>Evidence to find: Information related to websites, ISPs, or domain names on the USB drive.</a:t>
            </a:r>
          </a:p>
          <a:p>
            <a:pPr/>
            <a:r>
              <a:t>Need for digital forensics tool: To duplicate the USB drive and find deleted/hidden files.</a:t>
            </a:r>
          </a:p>
          <a:p>
            <a:pPr/>
            <a:r>
              <a:t>Case opened on July 20, 2018, named Montgomery_72018.</a:t>
            </a:r>
          </a:p>
          <a:p>
            <a:pPr/>
            <a:r>
              <a:t>Task: Gather data from seized storage media to confirm or deny the allegations.</a:t>
            </a:r>
          </a:p>
          <a:p>
            <a:pPr/>
            <a:r>
              <a:t>Maintain unbiased perspective and objectivity in findings.</a:t>
            </a:r>
          </a:p>
          <a:p>
            <a:pPr/>
            <a:r>
              <a:t>Systematic and thorough approach ensures reliable results.</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Planning Your Investigation</a:t>
            </a:r>
          </a:p>
        </p:txBody>
      </p:sp>
      <p:sp>
        <p:nvSpPr>
          <p:cNvPr id="3" name="Content Placeholder 2"/>
          <p:cNvSpPr>
            <a:spLocks noGrp="1"/>
          </p:cNvSpPr>
          <p:nvPr>
            <p:ph idx="1"/>
          </p:nvPr>
        </p:nvSpPr>
        <p:spPr/>
        <p:txBody>
          <a:bodyPr/>
          <a:lstStyle/>
          <a:p>
            <a:pPr/>
            <a:r>
              <a:t>1. Acquire the USB drive from the IT Department, which bagged and tagged the evidence.</a:t>
            </a:r>
          </a:p>
          <a:p>
            <a:pPr/>
            <a:r>
              <a:t>2. Complete an evidence form and establish a chain of custody.</a:t>
            </a:r>
          </a:p>
          <a:p>
            <a:pPr/>
            <a:r>
              <a:t>3. Transport the evidence to your digital forensics lab.</a:t>
            </a:r>
          </a:p>
          <a:p>
            <a:pPr/>
            <a:r>
              <a:t>4. Place the evidence in an approved secure container (fireproof container locked by a key or combination).</a:t>
            </a:r>
          </a:p>
          <a:p>
            <a:pPr/>
            <a:r>
              <a:t>5. Prepare your forensic workstation.</a:t>
            </a:r>
          </a:p>
          <a:p>
            <a:pPr/>
            <a:r>
              <a:t>6. Retrieve the evidence from the secure container.</a:t>
            </a:r>
          </a:p>
          <a:p>
            <a:pPr/>
            <a:r>
              <a:t>7. Make a forensic copy of the evidence drive (in this case, the USB drive).</a:t>
            </a:r>
          </a:p>
          <a:p>
            <a:pPr/>
            <a:r>
              <a:t>8. Return the evidence drive to the secure container.</a:t>
            </a:r>
          </a:p>
          <a:p>
            <a:pPr/>
            <a:r>
              <a:t>9. Process the copied evidence drive with your digital forensics tools.</a:t>
            </a:r>
          </a:p>
          <a:p>
            <a:pPr/>
            <a:r>
              <a:t>Tip: The approved secure container should be a locked, fireproof locker or cabinet with limited access (only you and authorized personnel can open it).</a:t>
            </a:r>
          </a:p>
          <a:p>
            <a:pPr/>
            <a:r>
              <a:t>First rule: Preserve the evidence to avoid tampering or contamination.</a:t>
            </a:r>
          </a:p>
          <a:p>
            <a:pPr/>
            <a:r>
              <a:t>Document the evidence by recording details about the media, including who recovered it and when, and who possessed it and when.</a:t>
            </a:r>
          </a:p>
          <a:p>
            <a:pPr/>
            <a:r>
              <a:t>Use an evidence custody form (also called a chain-of-evidence form) to document what has and has not been done with the original evidence and forensic copies.</a:t>
            </a:r>
          </a:p>
          <a:p>
            <a:pPr/>
            <a:r>
              <a:t>Create a single-evidence form (one page per item) or a multi-evidence form (lists all items) based on administrative needs.</a:t>
            </a:r>
          </a:p>
          <a:p>
            <a:pPr/>
            <a:r>
              <a:t>Evidence custody form should include: Case number, Investigating organization, Investigator, Nature of case, Location evidence was obtained, Description of evidence, Vendor name, Model number or serial number, Evidence recovered by, Date and time, Evidence placed in locker, Item #/Evidence processed by/Disposition of evidence/Date/Time, Page numbers (for multi-page forms).</a:t>
            </a:r>
          </a:p>
          <a:p>
            <a:pPr/>
            <a:r>
              <a:t>Use both multi-evidence and single-evidence forms for redundancy and quality control.</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Securing Your Evidence</a:t>
            </a:r>
          </a:p>
        </p:txBody>
      </p:sp>
      <p:sp>
        <p:nvSpPr>
          <p:cNvPr id="3" name="Content Placeholder 2"/>
          <p:cNvSpPr>
            <a:spLocks noGrp="1"/>
          </p:cNvSpPr>
          <p:nvPr>
            <p:ph idx="1"/>
          </p:nvPr>
        </p:nvSpPr>
        <p:spPr/>
        <p:txBody>
          <a:bodyPr/>
          <a:lstStyle/>
          <a:p>
            <a:pPr/>
            <a:r>
              <a:t>Adjust procedures to suit the case, accounting for all items like computer systems and storage media.</a:t>
            </a:r>
          </a:p>
          <a:p>
            <a:pPr/>
            <a:r>
              <a:t>Use large evidence bags, nonstatic bags, tape, tags, and labels from police or office supply stores.</a:t>
            </a:r>
          </a:p>
          <a:p>
            <a:pPr/>
            <a:r>
              <a:t>Ensure products are safe and effective for computer components to avoid damage.</a:t>
            </a:r>
          </a:p>
          <a:p>
            <a:pPr/>
            <a:r>
              <a:t>Handle components carefully to prevent static electricity damage; use antistatic bags and pads with wrist straps.</a:t>
            </a:r>
          </a:p>
          <a:p>
            <a:pPr/>
            <a:r>
              <a:t>Place computer evidence in well-padded containers to prevent damage during transport.</a:t>
            </a:r>
          </a:p>
          <a:p>
            <a:pPr/>
            <a:r>
              <a:t>Save discarded hard drive boxes, antistatic bags, and packing materials for future use.</a:t>
            </a:r>
          </a:p>
          <a:p>
            <a:pPr/>
            <a:r>
              <a:t>Improvise secure containers if necessary; use evidence tape to seal openings on large components.</a:t>
            </a:r>
          </a:p>
          <a:p>
            <a:pPr/>
            <a:r>
              <a:t>Write your initials on evidence tape to prove it hasn’t been tampered with.</a:t>
            </a:r>
          </a:p>
          <a:p>
            <a:pPr/>
            <a:r>
              <a:t>Replace tape if necessary; absence of initials indicates tampering.</a:t>
            </a:r>
          </a:p>
          <a:p>
            <a:pPr/>
            <a:r>
              <a:t>Place new disks in disk drives during transport to reduce damage risk.</a:t>
            </a:r>
          </a:p>
          <a:p>
            <a:pPr/>
            <a:r>
              <a:t>Maintain specific temperature and humidity ranges for computer components and magnetic media.</a:t>
            </a:r>
          </a:p>
          <a:p>
            <a:pPr/>
            <a:r>
              <a:t>Avoid extreme temperatures and humidity; avoid placing computers in heated car seats or two-way car radios.</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Summary &amp; Key Takeaways</a:t>
            </a:r>
          </a:p>
        </p:txBody>
      </p:sp>
      <p:sp>
        <p:nvSpPr>
          <p:cNvPr id="3" name="Content Placeholder 2"/>
          <p:cNvSpPr>
            <a:spLocks noGrp="1"/>
          </p:cNvSpPr>
          <p:nvPr>
            <p:ph idx="1"/>
          </p:nvPr>
        </p:nvSpPr>
        <p:spPr/>
        <p:txBody>
          <a:bodyPr/>
          <a:lstStyle/>
          <a:p>
            <a:pPr/>
            <a:r>
              <a:t>The lecture focused on the essential steps and considerations in preparing a digital forensics investigation.</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Thank You</a:t>
            </a:r>
          </a:p>
        </p:txBody>
      </p:sp>
      <p:sp>
        <p:nvSpPr>
          <p:cNvPr id="3" name="Subtitle 2"/>
          <p:cNvSpPr>
            <a:spLocks noGrp="1"/>
          </p:cNvSpPr>
          <p:nvPr>
            <p:ph type="subTitle" idx="1"/>
          </p:nvPr>
        </p:nvSpPr>
        <p:spPr/>
        <p:txBody>
          <a:bodyPr/>
          <a:lstStyle/>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Today's Agenda</a:t>
            </a:r>
          </a:p>
        </p:txBody>
      </p:sp>
      <p:sp>
        <p:nvSpPr>
          <p:cNvPr id="3" name="Content Placeholder 2"/>
          <p:cNvSpPr>
            <a:spLocks noGrp="1"/>
          </p:cNvSpPr>
          <p:nvPr>
            <p:ph idx="1"/>
          </p:nvPr>
        </p:nvSpPr>
        <p:spPr/>
        <p:txBody>
          <a:bodyPr/>
          <a:lstStyle/>
          <a:p>
            <a:pPr/>
            <a:r>
              <a:t>Preparing a Digital Forensics Investigation</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Preparing a Digital Forensics Investigation</a:t>
            </a:r>
          </a:p>
        </p:txBody>
      </p:sp>
      <p:sp>
        <p:nvSpPr>
          <p:cNvPr id="3" name="Content Placeholder 2"/>
          <p:cNvSpPr>
            <a:spLocks noGrp="1"/>
          </p:cNvSpPr>
          <p:nvPr>
            <p:ph idx="1"/>
          </p:nvPr>
        </p:nvSpPr>
        <p:spPr/>
        <p:txBody>
          <a:bodyPr/>
          <a:lstStyle/>
          <a:p>
            <a:pPr/>
            <a:r>
              <a:t>Your role is to gather data from a suspect’s computer to determine if a crime or policy violation has occurred.</a:t>
            </a:r>
          </a:p>
          <a:p>
            <a:pPr/>
            <a:r>
              <a:t>If evidence suggests a crime or policy violation, you begin preparing a case with collected evidence for court or private-sector inquiry.</a:t>
            </a:r>
          </a:p>
          <a:p>
            <a:pPr/>
            <a:r>
              <a:t>The process involves investigating the suspect’s computer and preserving evidence on a different computer.</a:t>
            </a:r>
          </a:p>
          <a:p>
            <a:pPr/>
            <a:r>
              <a:t>Before investigation, follow an accepted procedure to prepare the case methodically.</a:t>
            </a:r>
          </a:p>
          <a:p>
            <a:pPr/>
            <a:r>
              <a:t>Approach each case methodically to evaluate evidence thoroughly and document the chain of custody.</a:t>
            </a:r>
          </a:p>
          <a:p>
            <a:pPr/>
            <a:r>
              <a:t>Chain of custody refers to the route evidence takes from the time it is obtained until the case is closed or goes to court.</a:t>
            </a:r>
          </a:p>
          <a:p>
            <a:pPr/>
            <a:r>
              <a:t>The following sections present two sample cases: one involving a computer crime and another involving a company policy violation.</a:t>
            </a:r>
          </a:p>
          <a:p>
            <a:pPr/>
            <a:r>
              <a:t>Each example describes typical steps: gathering evidence, preparing a case, and preserving evidence.</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Let's Apply This!</a:t>
            </a:r>
          </a:p>
        </p:txBody>
      </p:sp>
      <p:sp>
        <p:nvSpPr>
          <p:cNvPr id="3" name="Content Placeholder 2"/>
          <p:cNvSpPr>
            <a:spLocks noGrp="1"/>
          </p:cNvSpPr>
          <p:nvPr>
            <p:ph idx="1"/>
          </p:nvPr>
        </p:nvSpPr>
        <p:spPr/>
        <p:txBody>
          <a:bodyPr/>
          <a:lstStyle/>
          <a:p>
            <a:pPr/>
            <a:r>
              <a:t>Which of the following is the primary purpose of documenting the chain of custody in a digital forensics investigation?</a:t>
            </a:r>
          </a:p>
          <a:p>
            <a:pPr/>
            <a:r>
              <a:t>A) To ensure the evidence is admissible in court by maintaining its integrity and authenticity</a:t>
            </a:r>
          </a:p>
          <a:p>
            <a:pPr/>
            <a:r>
              <a:t>B) To speed up the investigation process by allowing multiple investigators to access the evidence simultaneously</a:t>
            </a:r>
          </a:p>
          <a:p>
            <a:pPr/>
            <a:r>
              <a:t>C) To determine the exact location where the evidence was found during the investigation</a:t>
            </a:r>
          </a:p>
          <a:p>
            <a:pPr/>
            <a:r>
              <a:t>D) To provide a detailed timeline of events leading up to the crime or policy violation</a:t>
            </a:r>
          </a:p>
          <a:p>
            <a:pPr/>
            <a:r>
              <a:t>A</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An Overview of a Computer Crime</a:t>
            </a:r>
          </a:p>
        </p:txBody>
      </p:sp>
      <p:sp>
        <p:nvSpPr>
          <p:cNvPr id="3" name="Content Placeholder 2"/>
          <p:cNvSpPr>
            <a:spLocks noGrp="1"/>
          </p:cNvSpPr>
          <p:nvPr>
            <p:ph idx="1"/>
          </p:nvPr>
        </p:nvSpPr>
        <p:spPr/>
        <p:txBody>
          <a:bodyPr/>
          <a:lstStyle/>
          <a:p>
            <a:pPr/>
            <a:r>
              <a:t>Law enforcement often finds computers, smartphones, and other devices during crime investigations.</a:t>
            </a:r>
          </a:p>
          <a:p>
            <a:pPr/>
            <a:r>
              <a:t>These devices can contain critical information that helps determine the chain of events or provide evidence for a conviction.</a:t>
            </a:r>
          </a:p>
          <a:p>
            <a:pPr/>
            <a:r>
              <a:t>Example: Police raided a suspected drug dealer's home and found a desktop computer, USB drives, tablet, and cell phone.</a:t>
            </a:r>
          </a:p>
          <a:p>
            <a:pPr/>
            <a:r>
              <a:t>Devices are 'bagged and tagged' as part of the search and seizure process.</a:t>
            </a:r>
          </a:p>
          <a:p>
            <a:pPr/>
            <a:r>
              <a:t>The lead detective wants data from the computer and cell phone, such as contact names, text messages, and photos.</a:t>
            </a:r>
          </a:p>
          <a:p>
            <a:pPr/>
            <a:r>
              <a:t>Acquisitions officer provides documentation of collected items, including storage media like removable disks and flash drives.</a:t>
            </a:r>
          </a:p>
          <a:p>
            <a:pPr/>
            <a:r>
              <a:t>The computer is a Windows 8 system running when discovered; photos of open windows (including File Explorer) are provided.</a:t>
            </a:r>
          </a:p>
          <a:p>
            <a:pPr/>
            <a:r>
              <a:t>Live acquisition should be done before shutting down the computer to capture RAM (discussed in Chapter 10).</a:t>
            </a:r>
          </a:p>
          <a:p>
            <a:pPr/>
            <a:r>
              <a:t>Proper procedures are crucial to avoid altering key data like last access dates.</a:t>
            </a:r>
          </a:p>
          <a:p>
            <a:pPr/>
            <a:r>
              <a:t>U.S. DOJ provides guidelines for acquiring electronic evidence: 'Prosecuting Computer Crimes' (www.justice.gov/...).</a:t>
            </a:r>
          </a:p>
          <a:p>
            <a:pPr/>
            <a:r>
              <a:t>Preliminary assessment assumes intact files (emails, deleted files, hidden files) are present.</a:t>
            </a:r>
          </a:p>
          <a:p>
            <a:pPr/>
            <a:r>
              <a:t>Tools like Autopsy from Sleuth Kit are used for investigation.</a:t>
            </a:r>
          </a:p>
          <a:p>
            <a:pPr/>
            <a:r>
              <a:t>Chapter 6 covers strengths and weaknesses of various software packages.</a:t>
            </a:r>
          </a:p>
          <a:p>
            <a:pPr/>
            <a:r>
              <a:t>Legacy OS cases may require older versions of tools, such as Norton DiskEdit from Norton System Works 2000 CD.</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Let's Apply This!</a:t>
            </a:r>
          </a:p>
        </p:txBody>
      </p:sp>
      <p:sp>
        <p:nvSpPr>
          <p:cNvPr id="3" name="Content Placeholder 2"/>
          <p:cNvSpPr>
            <a:spLocks noGrp="1"/>
          </p:cNvSpPr>
          <p:nvPr>
            <p:ph idx="1"/>
          </p:nvPr>
        </p:nvSpPr>
        <p:spPr/>
        <p:txBody>
          <a:bodyPr/>
          <a:lstStyle/>
          <a:p>
            <a:pPr/>
            <a:r>
              <a:t>What is the primary purpose of photographing all open windows on the Windows desktop before shutting down the computer during an evidence acquisition?</a:t>
            </a:r>
          </a:p>
          <a:p>
            <a:pPr/>
            <a:r>
              <a:t>A) To capture the current state of the system for potential legal proceedings</a:t>
            </a:r>
          </a:p>
          <a:p>
            <a:pPr/>
            <a:r>
              <a:t>B) To ensure that no unauthorized software is running on the device</a:t>
            </a:r>
          </a:p>
          <a:p>
            <a:pPr/>
            <a:r>
              <a:t>C) To prevent the loss of data from the hard drive</a:t>
            </a:r>
          </a:p>
          <a:p>
            <a:pPr/>
            <a:r>
              <a:t>D) To verify the integrity of the storage media</a:t>
            </a:r>
          </a:p>
          <a:p>
            <a:pPr/>
            <a:r>
              <a:t>Correct Answer: A</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An Overview of a Company Policy Violation</a:t>
            </a:r>
          </a:p>
        </p:txBody>
      </p:sp>
      <p:sp>
        <p:nvSpPr>
          <p:cNvPr id="3" name="Content Placeholder 2"/>
          <p:cNvSpPr>
            <a:spLocks noGrp="1"/>
          </p:cNvSpPr>
          <p:nvPr>
            <p:ph idx="1"/>
          </p:nvPr>
        </p:nvSpPr>
        <p:spPr/>
        <p:txBody>
          <a:bodyPr/>
          <a:lstStyle/>
          <a:p>
            <a:pPr/>
            <a:r>
              <a:t>Companies establish policies for employee use of computers.</a:t>
            </a:r>
          </a:p>
          <a:p>
            <a:pPr/>
            <a:r>
              <a:t>Employees may engage in activities like Internet surfing, sending personal emails, or using company computers for personal tasks during work hours.</a:t>
            </a:r>
          </a:p>
          <a:p>
            <a:pPr/>
            <a:r>
              <a:t>These activities can waste company time, leading to significant financial losses.</a:t>
            </a:r>
          </a:p>
          <a:p>
            <a:pPr/>
            <a:r>
              <a:t>Digital forensics specialists are often involved in investigating such policy violations.</a:t>
            </a:r>
          </a:p>
          <a:p>
            <a:pPr/>
            <a:r>
              <a:t>Example: Manager Steve Billings receives complaints about sales rep George Montgomery's job performance.</a:t>
            </a:r>
          </a:p>
          <a:p>
            <a:pPr/>
            <a:r>
              <a:t>George has been absent for two days without informing anyone.</a:t>
            </a:r>
          </a:p>
          <a:p>
            <a:pPr/>
            <a:r>
              <a:t>Another employee, Martha, is also missing without providing a reason for her absence.</a:t>
            </a:r>
          </a:p>
          <a:p>
            <a:pPr/>
            <a:r>
              <a:t>Steve requests the IT Department to confiscate George’s hard drive and all storage media in his work area.</a:t>
            </a:r>
          </a:p>
          <a:p>
            <a:pPr/>
            <a:r>
              <a:t>The goal is to determine George’s whereabouts and address job performance concerns.</a:t>
            </a:r>
          </a:p>
          <a:p>
            <a:pPr/>
            <a:r>
              <a:t>A systematic approach is required to examine and analyze data found on George’s desk.</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Let's Apply This!</a:t>
            </a:r>
          </a:p>
        </p:txBody>
      </p:sp>
      <p:sp>
        <p:nvSpPr>
          <p:cNvPr id="3" name="Content Placeholder 2"/>
          <p:cNvSpPr>
            <a:spLocks noGrp="1"/>
          </p:cNvSpPr>
          <p:nvPr>
            <p:ph idx="1"/>
          </p:nvPr>
        </p:nvSpPr>
        <p:spPr/>
        <p:txBody>
          <a:bodyPr/>
          <a:lstStyle/>
          <a:p>
            <a:pPr/>
            <a:r>
              <a:t>What is the primary reason the IT Department was asked to confiscate George's hard drive and storage media?</a:t>
            </a:r>
          </a:p>
          <a:p>
            <a:pPr/>
            <a:r>
              <a:t>A) To investigate potential data breaches</a:t>
            </a:r>
          </a:p>
          <a:p>
            <a:pPr/>
            <a:r>
              <a:t>B) To determine if George used company resources for personal tasks</a:t>
            </a:r>
          </a:p>
          <a:p>
            <a:pPr/>
            <a:r>
              <a:t>C) To find out George's whereabouts and assess his job performance</a:t>
            </a:r>
          </a:p>
          <a:p>
            <a:pPr/>
            <a:r>
              <a:t>D) To check for unauthorized software installations</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Taking a Systematic Approach</a:t>
            </a:r>
          </a:p>
        </p:txBody>
      </p:sp>
      <p:sp>
        <p:nvSpPr>
          <p:cNvPr id="3" name="Content Placeholder 2"/>
          <p:cNvSpPr>
            <a:spLocks noGrp="1"/>
          </p:cNvSpPr>
          <p:nvPr>
            <p:ph idx="1"/>
          </p:nvPr>
        </p:nvSpPr>
        <p:spPr/>
        <p:txBody>
          <a:bodyPr/>
          <a:lstStyle/>
          <a:p>
            <a:pPr/>
            <a:r>
              <a:t>Make an initial assessment about the type of case you’re investigating—Talk to others involved in the case and ask questions about the incident. Determine if the computer or other components have already been seized, if a location visit is needed, and whether the computer was used to commit a crime or contains evidence about another crime.</a:t>
            </a:r>
          </a:p>
          <a:p>
            <a:pPr/>
            <a:r>
              <a:t>Determine a preliminary design or approach to the case—Outline the general steps you need to follow. If the suspect is an employee, determine if you can seize the computer during work hours or need to wait. For criminal cases, determine what information law enforcement has already gathered.</a:t>
            </a:r>
          </a:p>
          <a:p>
            <a:pPr/>
            <a:r>
              <a:t>Create a detailed checklist—Refine the general outline by creating a detailed checklist of steps and estimated time for each step to stay on track during the investigation.</a:t>
            </a:r>
          </a:p>
          <a:p>
            <a:pPr/>
            <a:r>
              <a:t>Determine the resources you need—Based on the OS of the computer, list the software and tools you plan to use, noting any expert assistance required.</a:t>
            </a:r>
          </a:p>
          <a:p>
            <a:pPr/>
            <a:r>
              <a:t>Obtain and copy an evidence drive—Make a forensic copy of the disk, especially if multiple computers or removable media (e.g., USB drives) are involved.</a:t>
            </a:r>
          </a:p>
          <a:p>
            <a:pPr/>
            <a:r>
              <a:t>Identify the risks—List expected problems in the case type. For example, a suspect with computer knowledge might have set up a logon scheme that shuts down the computer or overwrites data when someone tries to change the logon password.</a:t>
            </a:r>
          </a:p>
          <a:p>
            <a:pPr/>
            <a:r>
              <a:t>Mitigate or minimize the risks—Identify how to minimize risks. For example, make multiple copies of the original media before starting, so you have backups if a copy is destroyed during data retrieval.</a:t>
            </a:r>
          </a:p>
          <a:p>
            <a:pPr/>
            <a:r>
              <a:t>Test the design—Review decisions and steps completed. If the original media has been copied, compare hash values to ensure the copy was made correctly.</a:t>
            </a:r>
          </a:p>
          <a:p>
            <a:pPr/>
            <a:r>
              <a:t>Analyze and recover the digital evidence—Use software tools and resources to examine the disk and find digital evidence.</a:t>
            </a:r>
          </a:p>
          <a:p>
            <a:pPr/>
            <a:r>
              <a:t>Investigate the, data you recover—View recovered information including existing files, deleted files, e-mail, and Web history, and organize files to find relevant information for the case.</a:t>
            </a:r>
          </a:p>
          <a:p>
            <a:pPr/>
            <a:r>
              <a:t>Complete the case report—Write a complete report detailing what was done and what was found.</a:t>
            </a:r>
          </a:p>
          <a:p>
            <a:pPr/>
            <a:r>
              <a:t>Critique the case—Self-evaluation and peer review are essential for professional growth. After completing a case, review it to identify successful decisions and areas for improvement.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celsia Template" id="{40AD64EE-3C1D-B849-AA3C-FEAFBBF9A343}" vid="{837EBA87-D38D-494D-AF7C-3914FB9ACE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d70a4a66-c4ba-45c2-9d8f-2bae85b085c4"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82D91C1503B3F49ADBA5A0469C768B1" ma:contentTypeVersion="10" ma:contentTypeDescription="Create a new document." ma:contentTypeScope="" ma:versionID="4003135b0ad4dd7240eff878933935bc">
  <xsd:schema xmlns:xsd="http://www.w3.org/2001/XMLSchema" xmlns:xs="http://www.w3.org/2001/XMLSchema" xmlns:p="http://schemas.microsoft.com/office/2006/metadata/properties" xmlns:ns3="d70a4a66-c4ba-45c2-9d8f-2bae85b085c4" targetNamespace="http://schemas.microsoft.com/office/2006/metadata/properties" ma:root="true" ma:fieldsID="56cfdfd0dfb13ab7d1ee7ce1235884dc" ns3:_="">
    <xsd:import namespace="d70a4a66-c4ba-45c2-9d8f-2bae85b085c4"/>
    <xsd:element name="properties">
      <xsd:complexType>
        <xsd:sequence>
          <xsd:element name="documentManagement">
            <xsd:complexType>
              <xsd:all>
                <xsd:element ref="ns3:MediaServiceDateTaken" minOccurs="0"/>
                <xsd:element ref="ns3:_activity" minOccurs="0"/>
                <xsd:element ref="ns3:MediaServiceMetadata" minOccurs="0"/>
                <xsd:element ref="ns3:MediaServiceFastMetadata" minOccurs="0"/>
                <xsd:element ref="ns3:MediaServiceSearchProperties" minOccurs="0"/>
                <xsd:element ref="ns3:MediaServiceObjectDetectorVersions" minOccurs="0"/>
                <xsd:element ref="ns3:MediaServiceSystemTags" minOccurs="0"/>
                <xsd:element ref="ns3:MediaServiceGenerationTime" minOccurs="0"/>
                <xsd:element ref="ns3:MediaServiceEventHashCode"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0a4a66-c4ba-45c2-9d8f-2bae85b085c4"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_activity" ma:index="9" nillable="true" ma:displayName="_activity" ma:hidden="true" ma:internalName="_activity">
      <xsd:simpleType>
        <xsd:restriction base="dms:Note"/>
      </xsd:simpleType>
    </xsd:element>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AEA402B-7E77-4C20-94B3-A36F5A583CFD}">
  <ds:schemaRefs>
    <ds:schemaRef ds:uri="http://purl.org/dc/elements/1.1/"/>
    <ds:schemaRef ds:uri="http://schemas.microsoft.com/office/infopath/2007/PartnerControls"/>
    <ds:schemaRef ds:uri="http://purl.org/dc/dcmitype/"/>
    <ds:schemaRef ds:uri="http://purl.org/dc/terms/"/>
    <ds:schemaRef ds:uri="http://schemas.microsoft.com/office/2006/documentManagement/types"/>
    <ds:schemaRef ds:uri="http://schemas.openxmlformats.org/package/2006/metadata/core-properties"/>
    <ds:schemaRef ds:uri="d70a4a66-c4ba-45c2-9d8f-2bae85b085c4"/>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9B08D1E9-2934-4233-93BE-02D08DE5F8CE}">
  <ds:schemaRefs>
    <ds:schemaRef ds:uri="http://schemas.microsoft.com/sharepoint/v3/contenttype/forms"/>
  </ds:schemaRefs>
</ds:datastoreItem>
</file>

<file path=customXml/itemProps3.xml><?xml version="1.0" encoding="utf-8"?>
<ds:datastoreItem xmlns:ds="http://schemas.openxmlformats.org/officeDocument/2006/customXml" ds:itemID="{186AEA09-3B02-43DF-8374-7DAD729EB3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0a4a66-c4ba-45c2-9d8f-2bae85b085c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slide_style_test</Template>
  <TotalTime>24</TotalTime>
  <Words>188</Words>
  <Application>Microsoft Office PowerPoint</Application>
  <PresentationFormat>Widescreen</PresentationFormat>
  <Paragraphs>24</Paragraphs>
  <Slides>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Wingdings</vt:lpstr>
      <vt:lpstr>Office Theme</vt:lpstr>
      <vt:lpstr>ICT311 Applied Cryptography</vt:lpstr>
      <vt:lpstr>PowerPoint Presentation</vt:lpstr>
      <vt:lpstr>PowerPoint Presentation</vt:lpstr>
      <vt:lpstr>Cryptography (historically)</vt:lpstr>
      <vt:lpstr>Classical Cryptography</vt:lpstr>
      <vt:lpstr>PowerPoint Presentation</vt:lpstr>
      <vt:lpstr>In class activity</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Johan Sebastian Ramirez Vallejo</dc:creator>
  <cp:keywords/>
  <dc:description/>
  <cp:lastModifiedBy>Johan Sebastian Ramirez Vallejo</cp:lastModifiedBy>
  <cp:revision>2</cp:revision>
  <cp:lastPrinted>2024-03-07T22:50:54Z</cp:lastPrinted>
  <dcterms:created xsi:type="dcterms:W3CDTF">2025-07-12T04:25:30Z</dcterms:created>
  <dcterms:modified xsi:type="dcterms:W3CDTF">2025-07-12T04:50:30Z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0x010100382D91C1503B3F49ADBA5A0469C768B1</vt:lpwstr>
  </property>
</Properties>
</file>